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sldIdLst>
    <p:sldId id="259" r:id="rId5"/>
    <p:sldId id="281" r:id="rId6"/>
    <p:sldId id="295" r:id="rId7"/>
    <p:sldId id="296" r:id="rId8"/>
    <p:sldId id="311" r:id="rId9"/>
    <p:sldId id="312" r:id="rId10"/>
    <p:sldId id="305" r:id="rId11"/>
    <p:sldId id="313" r:id="rId12"/>
    <p:sldId id="317" r:id="rId13"/>
    <p:sldId id="318" r:id="rId14"/>
    <p:sldId id="319" r:id="rId15"/>
    <p:sldId id="320" r:id="rId16"/>
    <p:sldId id="321" r:id="rId17"/>
    <p:sldId id="307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ilipinasdaily.com/philips-gift-guid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21/02/01/xiaomi-blacklist-trump-ricors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https://braddugg.blogspot.com/2017/10/my-rants-about-apple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having his beard&#10;&#10;Description automatically generated">
            <a:extLst>
              <a:ext uri="{FF2B5EF4-FFF2-40B4-BE49-F238E27FC236}">
                <a16:creationId xmlns:a16="http://schemas.microsoft.com/office/drawing/2014/main" id="{E24CF618-790A-779D-0BB9-5CEC0383E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58" r="7759"/>
          <a:stretch/>
        </p:blipFill>
        <p:spPr>
          <a:xfrm>
            <a:off x="2623279" y="10"/>
            <a:ext cx="9568721" cy="685799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>
            <a:normAutofit/>
          </a:bodyPr>
          <a:lstStyle/>
          <a:p>
            <a:r>
              <a:rPr lang="en-US" b="1" dirty="0"/>
              <a:t>Mi Beard trimmer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b="1" dirty="0"/>
              <a:t>Presenters Name: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ROHAAN NADEEM (102)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MASHOOD UR REHMAN (030)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H. HASEEB (009)</a:t>
            </a:r>
          </a:p>
        </p:txBody>
      </p:sp>
      <p:sp>
        <p:nvSpPr>
          <p:cNvPr id="14" name="Slide Number Placeholder 5" hidden="1">
            <a:extLst>
              <a:ext uri="{FF2B5EF4-FFF2-40B4-BE49-F238E27FC236}">
                <a16:creationId xmlns:a16="http://schemas.microsoft.com/office/drawing/2014/main" id="{6063091B-FE16-06CB-573F-8809C3F2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03D33-E2AE-7A13-DE18-C2B6EF328225}"/>
              </a:ext>
            </a:extLst>
          </p:cNvPr>
          <p:cNvSpPr txBox="1"/>
          <p:nvPr/>
        </p:nvSpPr>
        <p:spPr>
          <a:xfrm>
            <a:off x="10093349" y="6657945"/>
            <a:ext cx="209865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pilipinasdaily.com/philips-gift-guid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Travel ready</a:t>
            </a:r>
            <a:b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</a:br>
            <a:r>
              <a:rPr lang="en-US" i="0" dirty="0">
                <a:solidFill>
                  <a:schemeClr val="tx1"/>
                </a:solidFill>
                <a:effectLst/>
                <a:latin typeface="ProximaNova"/>
              </a:rPr>
              <a:t>Comes with travel pouch</a:t>
            </a:r>
          </a:p>
        </p:txBody>
      </p:sp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D93D363C-6C2D-E8B4-B8A1-EB3ABD64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466" y="3429000"/>
            <a:ext cx="5181600" cy="4252470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ProximaNova"/>
              </a:rPr>
              <a:t>Travel safe as the travel lock function keeps the trimmer from switching on unintentionally. Store it in the travel pouch to prevent undue damage.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FE826-5157-C1E6-6E2B-7B933454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52" y="1915557"/>
            <a:ext cx="4458127" cy="3996145"/>
          </a:xfrm>
          <a:prstGeom prst="rect">
            <a:avLst/>
          </a:prstGeom>
        </p:spPr>
      </p:pic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A2F57C7A-6998-997D-A542-2D727DA6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739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8" name="Title 10">
            <a:extLst>
              <a:ext uri="{FF2B5EF4-FFF2-40B4-BE49-F238E27FC236}">
                <a16:creationId xmlns:a16="http://schemas.microsoft.com/office/drawing/2014/main" id="{0129C606-B336-E337-CC62-279A53CA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Box content</a:t>
            </a:r>
            <a:endParaRPr lang="en-US" i="0" dirty="0">
              <a:solidFill>
                <a:schemeClr val="tx1"/>
              </a:solidFill>
              <a:effectLst/>
              <a:latin typeface="ProximaNova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2DA400-E8E7-E69D-FAC9-FACE0783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63" y="2330914"/>
            <a:ext cx="9052073" cy="44090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E41647-576E-4744-95D5-695EC1B5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6170278"/>
            <a:ext cx="36195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1BEB0-CBC5-5505-D17A-441E47F5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36" y="6170278"/>
            <a:ext cx="36195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93C6C9-9BA7-699D-0A3C-4DC18CFDD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963" y="4382960"/>
            <a:ext cx="1077987" cy="495300"/>
          </a:xfrm>
          <a:prstGeom prst="rect">
            <a:avLst/>
          </a:prstGeom>
        </p:spPr>
      </p:pic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5A92DEB8-BDDC-47CC-1871-9C0B71BC74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25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Precautions</a:t>
            </a:r>
            <a:endParaRPr lang="en-US" i="0" dirty="0">
              <a:solidFill>
                <a:schemeClr val="tx1"/>
              </a:solidFill>
              <a:effectLst/>
              <a:latin typeface="ProximaNova"/>
            </a:endParaRPr>
          </a:p>
        </p:txBody>
      </p:sp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D93D363C-6C2D-E8B4-B8A1-EB3ABD64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7580" y="1826314"/>
            <a:ext cx="5181600" cy="4252470"/>
          </a:xfrm>
        </p:spPr>
        <p:txBody>
          <a:bodyPr>
            <a:normAutofit fontScale="85000" lnSpcReduction="20000"/>
          </a:bodyPr>
          <a:lstStyle/>
          <a:p>
            <a:r>
              <a:rPr lang="en-US" b="0" i="0" dirty="0">
                <a:effectLst/>
                <a:latin typeface="ProximaNova"/>
              </a:rPr>
              <a:t>Blade head needs to be correctly installed before use.</a:t>
            </a:r>
          </a:p>
          <a:p>
            <a:r>
              <a:rPr lang="en-US" dirty="0">
                <a:latin typeface="ProximaNova"/>
              </a:rPr>
              <a:t>Make sure trimmer charging pin are completely dry before connecting cable.</a:t>
            </a:r>
          </a:p>
          <a:p>
            <a:r>
              <a:rPr lang="en-US" dirty="0">
                <a:latin typeface="ProximaNova"/>
              </a:rPr>
              <a:t>To prevent injuries don’t press blade teeth into skin.</a:t>
            </a:r>
          </a:p>
          <a:p>
            <a:r>
              <a:rPr lang="en-US" dirty="0">
                <a:latin typeface="ProximaNova"/>
              </a:rPr>
              <a:t>Charge trimmer for long once a six month if it is not used for a long time.</a:t>
            </a:r>
          </a:p>
          <a:p>
            <a:r>
              <a:rPr lang="en-US" dirty="0">
                <a:latin typeface="ProximaNova"/>
              </a:rPr>
              <a:t>Only install, remove and plug the trimming comb and blade head while it is off. </a:t>
            </a:r>
          </a:p>
          <a:p>
            <a:r>
              <a:rPr lang="en-US" dirty="0">
                <a:latin typeface="ProximaNova"/>
              </a:rPr>
              <a:t>Turn the trimming comb to the lowest position and enable the travel lock when transporting the trimmer.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A2F57C7A-6998-997D-A542-2D727DA66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EC159-B55F-FCE1-8A15-FF25479D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85" y="1599526"/>
            <a:ext cx="4275211" cy="42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Care &amp; maintenance</a:t>
            </a:r>
            <a:endParaRPr lang="en-US" i="0" dirty="0">
              <a:solidFill>
                <a:schemeClr val="tx1"/>
              </a:solidFill>
              <a:effectLst/>
              <a:latin typeface="ProximaNova"/>
            </a:endParaRPr>
          </a:p>
        </p:txBody>
      </p:sp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D93D363C-6C2D-E8B4-B8A1-EB3ABD64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7580" y="1826314"/>
            <a:ext cx="5181600" cy="42524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ProximaNova"/>
              </a:rPr>
              <a:t>Before cleaning the trimmer, make sure it is turned off and not being charged.</a:t>
            </a:r>
          </a:p>
          <a:p>
            <a:r>
              <a:rPr lang="en-US" dirty="0">
                <a:latin typeface="ProximaNova"/>
              </a:rPr>
              <a:t>Remove the trimming comb and blade head and use the provided cleaning brush to clean out the blade head slot and blade teeth.</a:t>
            </a:r>
          </a:p>
          <a:p>
            <a:r>
              <a:rPr lang="en-US" dirty="0">
                <a:latin typeface="ProximaNova"/>
              </a:rPr>
              <a:t>Water on or near the charging port should be dried before storing the device.</a:t>
            </a:r>
          </a:p>
          <a:p>
            <a:r>
              <a:rPr lang="en-US" dirty="0">
                <a:latin typeface="ProximaNova"/>
              </a:rPr>
              <a:t>It’s normal for the blade to get warmer during use. </a:t>
            </a:r>
          </a:p>
          <a:p>
            <a:r>
              <a:rPr lang="en-US" dirty="0">
                <a:latin typeface="ProximaNova"/>
              </a:rPr>
              <a:t>Add the included blade oil onto the five points illustrated below, to keep the blade running normally.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A2F57C7A-6998-997D-A542-2D727DA66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8025C-4925-750C-29C4-958F359E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0" y="1826314"/>
            <a:ext cx="5388181" cy="2775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879D7-CB9E-4C33-5C53-E58E1D04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222" y="4141018"/>
            <a:ext cx="3119199" cy="16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C3B4B-27E0-48C6-BD24-1444DD46E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8516" y="6259118"/>
            <a:ext cx="950658" cy="44974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Concise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6287AF-451B-4FEA-A984-C734DD46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C5F1C408-0E63-568D-B49B-6A7899913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cap="none" dirty="0">
                <a:solidFill>
                  <a:schemeClr val="tx1"/>
                </a:solidFill>
                <a:latin typeface="ProximaNova"/>
              </a:rPr>
              <a:t>4</a:t>
            </a:r>
            <a:r>
              <a:rPr lang="en-US" b="1" i="0" cap="none" dirty="0">
                <a:solidFill>
                  <a:schemeClr val="tx1"/>
                </a:solidFill>
                <a:effectLst/>
                <a:latin typeface="ProximaNova"/>
              </a:rPr>
              <a:t>c’s of Communication </a:t>
            </a:r>
            <a:br>
              <a:rPr lang="en-US" b="1" i="0" cap="none" dirty="0">
                <a:solidFill>
                  <a:schemeClr val="tx1"/>
                </a:solidFill>
                <a:effectLst/>
                <a:latin typeface="ProximaNova"/>
              </a:rPr>
            </a:br>
            <a:r>
              <a:rPr lang="en-US" b="1" i="0" cap="none" dirty="0">
                <a:solidFill>
                  <a:schemeClr val="tx1"/>
                </a:solidFill>
                <a:effectLst/>
                <a:latin typeface="ProximaNova"/>
              </a:rPr>
              <a:t>In User Manual</a:t>
            </a:r>
            <a:endParaRPr lang="en-US" i="0" cap="none" dirty="0">
              <a:solidFill>
                <a:schemeClr val="tx1"/>
              </a:solidFill>
              <a:effectLst/>
              <a:latin typeface="ProximaNova"/>
            </a:endParaRPr>
          </a:p>
        </p:txBody>
      </p:sp>
      <p:pic>
        <p:nvPicPr>
          <p:cNvPr id="2050" name="Picture 2" descr="Clarity is Key | GRAPHICS PRO">
            <a:extLst>
              <a:ext uri="{FF2B5EF4-FFF2-40B4-BE49-F238E27FC236}">
                <a16:creationId xmlns:a16="http://schemas.microsoft.com/office/drawing/2014/main" id="{E8B60D95-BC11-B437-74AC-0517A74B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83" y="2448958"/>
            <a:ext cx="27527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mp With Word Complete Inside, Vector Illustration Royalty Free SVG,  Cliparts, Vectors, and Stock Illustration. Image 27980724.">
            <a:extLst>
              <a:ext uri="{FF2B5EF4-FFF2-40B4-BE49-F238E27FC236}">
                <a16:creationId xmlns:a16="http://schemas.microsoft.com/office/drawing/2014/main" id="{E993C1C7-4FA5-869E-D03B-F5D478C0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80817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dvice On Concise Writing | Communiqué PR">
            <a:extLst>
              <a:ext uri="{FF2B5EF4-FFF2-40B4-BE49-F238E27FC236}">
                <a16:creationId xmlns:a16="http://schemas.microsoft.com/office/drawing/2014/main" id="{6B168300-5394-08EF-284A-B386B07D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17" y="4864042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0106589-F2EB-26BB-9157-BE13D1AB8D13}"/>
              </a:ext>
            </a:extLst>
          </p:cNvPr>
          <p:cNvSpPr txBox="1">
            <a:spLocks/>
          </p:cNvSpPr>
          <p:nvPr/>
        </p:nvSpPr>
        <p:spPr>
          <a:xfrm>
            <a:off x="1709226" y="4103132"/>
            <a:ext cx="1601222" cy="44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Completeness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0214624A-20A1-721B-EAED-BFEE1610FD31}"/>
              </a:ext>
            </a:extLst>
          </p:cNvPr>
          <p:cNvSpPr txBox="1">
            <a:spLocks/>
          </p:cNvSpPr>
          <p:nvPr/>
        </p:nvSpPr>
        <p:spPr>
          <a:xfrm>
            <a:off x="8438679" y="4213575"/>
            <a:ext cx="830332" cy="44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Clarity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67DC83D-EC83-8BEC-580E-52D0F6625E9B}"/>
              </a:ext>
            </a:extLst>
          </p:cNvPr>
          <p:cNvSpPr txBox="1">
            <a:spLocks/>
          </p:cNvSpPr>
          <p:nvPr/>
        </p:nvSpPr>
        <p:spPr>
          <a:xfrm>
            <a:off x="1709226" y="6174006"/>
            <a:ext cx="1601222" cy="44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Concreteness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EF28A2-4634-4C95-3B59-08BC0861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787" y="5268854"/>
            <a:ext cx="2324100" cy="609600"/>
          </a:xfrm>
          <a:prstGeom prst="rect">
            <a:avLst/>
          </a:prstGeom>
        </p:spPr>
      </p:pic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E336ACB6-9357-9C51-A4B4-E77374134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7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5B9D5624-564C-0ECA-D9D9-088E5799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A303D71D-600A-6AA8-563F-1B27CD2A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>
            <a:normAutofit/>
          </a:bodyPr>
          <a:lstStyle/>
          <a:p>
            <a:r>
              <a:rPr lang="en-US" b="1" dirty="0"/>
              <a:t>Mi Beard trimmer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r>
              <a:rPr lang="en-US" b="1" dirty="0"/>
              <a:t>Topic one: </a:t>
            </a:r>
            <a:r>
              <a:rPr lang="en-US" dirty="0"/>
              <a:t>Introduction to Company.</a:t>
            </a:r>
          </a:p>
          <a:p>
            <a:r>
              <a:rPr lang="en-US" b="1" dirty="0"/>
              <a:t>Topic two: </a:t>
            </a:r>
            <a:r>
              <a:rPr lang="en-US" dirty="0"/>
              <a:t>Introduction to Product.</a:t>
            </a:r>
            <a:endParaRPr lang="en-US" b="1" dirty="0"/>
          </a:p>
          <a:p>
            <a:r>
              <a:rPr lang="en-US" b="1" dirty="0"/>
              <a:t>Topic three: </a:t>
            </a:r>
            <a:r>
              <a:rPr lang="en-US" dirty="0"/>
              <a:t>Precautions to adopt.</a:t>
            </a:r>
            <a:endParaRPr lang="en-US" b="1" dirty="0"/>
          </a:p>
        </p:txBody>
      </p:sp>
      <p:pic>
        <p:nvPicPr>
          <p:cNvPr id="17" name="Picture 16" descr="A close up of a device&#10;&#10;Description automatically generated">
            <a:extLst>
              <a:ext uri="{FF2B5EF4-FFF2-40B4-BE49-F238E27FC236}">
                <a16:creationId xmlns:a16="http://schemas.microsoft.com/office/drawing/2014/main" id="{2ADC1FA9-4F4B-F945-028B-85730824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5" r="835" b="-2"/>
          <a:stretch/>
        </p:blipFill>
        <p:spPr>
          <a:xfrm>
            <a:off x="555537" y="1963152"/>
            <a:ext cx="2660904" cy="2322576"/>
          </a:xfrm>
          <a:prstGeom prst="rect">
            <a:avLst/>
          </a:prstGeom>
          <a:noFill/>
        </p:spPr>
      </p:pic>
      <p:pic>
        <p:nvPicPr>
          <p:cNvPr id="6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8DE0657A-E0BA-0D40-A059-C37CA8711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anchor="ctr">
            <a:normAutofit/>
          </a:bodyPr>
          <a:lstStyle/>
          <a:p>
            <a:r>
              <a:rPr lang="en-US" b="1" dirty="0"/>
              <a:t>Xiaomi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14677"/>
            <a:ext cx="5496636" cy="382174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Xiaomi Inc. better known as "MI" is a privately owned Chinese electronics company </a:t>
            </a:r>
            <a:r>
              <a:rPr lang="en-US" sz="1600" b="1" dirty="0" err="1"/>
              <a:t>headquatered</a:t>
            </a:r>
            <a:r>
              <a:rPr lang="en-US" sz="1600" b="1" dirty="0"/>
              <a:t> in Beijing, China.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Began its operation in August 2010 with Android based firmware MIUI.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The company's founder and CEO is Lei Jun, when he was 40 years old, along with six senior associates</a:t>
            </a:r>
            <a:r>
              <a:rPr lang="en-US" sz="1600" dirty="0"/>
              <a:t>.</a:t>
            </a:r>
          </a:p>
        </p:txBody>
      </p:sp>
      <p:pic>
        <p:nvPicPr>
          <p:cNvPr id="13" name="Picture 12" descr="A person holding a pen&#10;&#10;Description automatically generated">
            <a:extLst>
              <a:ext uri="{FF2B5EF4-FFF2-40B4-BE49-F238E27FC236}">
                <a16:creationId xmlns:a16="http://schemas.microsoft.com/office/drawing/2014/main" id="{588777D3-F54D-DF36-CEDF-8F68EF849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347" r="29345" b="-2"/>
          <a:stretch/>
        </p:blipFill>
        <p:spPr>
          <a:xfrm>
            <a:off x="8927433" y="2627366"/>
            <a:ext cx="3261519" cy="4230634"/>
          </a:xfrm>
          <a:prstGeom prst="rect">
            <a:avLst/>
          </a:prstGeom>
          <a:noFill/>
        </p:spPr>
      </p:pic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F4BE3-2A11-50E4-0186-0AAD8B971314}"/>
              </a:ext>
            </a:extLst>
          </p:cNvPr>
          <p:cNvSpPr txBox="1"/>
          <p:nvPr/>
        </p:nvSpPr>
        <p:spPr>
          <a:xfrm>
            <a:off x="9965266" y="6657945"/>
            <a:ext cx="222368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wired.it/economia/business/2021/02/01/xiaomi-blacklist-trump-ricors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5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2CF7293F-EC83-D360-1111-936886728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/>
          <a:lstStyle/>
          <a:p>
            <a:r>
              <a:rPr lang="en-US" b="1" dirty="0"/>
              <a:t>Marketing Strategy: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0B6AB-E9B1-4B7E-BD4C-74C93ABF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A0680-36AE-19A7-168F-652D5F51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4"/>
            <a:ext cx="9906000" cy="40563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		</a:t>
            </a:r>
            <a:r>
              <a:rPr lang="en-US" b="1" dirty="0"/>
              <a:t>Apple </a:t>
            </a:r>
            <a:r>
              <a:rPr lang="en-US" dirty="0"/>
              <a:t>makes its profit on hardware </a:t>
            </a:r>
          </a:p>
          <a:p>
            <a:endParaRPr lang="en-US" dirty="0"/>
          </a:p>
          <a:p>
            <a:r>
              <a:rPr lang="en-US" dirty="0"/>
              <a:t>		while </a:t>
            </a:r>
            <a:r>
              <a:rPr lang="en-US" b="1" dirty="0" err="1"/>
              <a:t>Xiamoi</a:t>
            </a:r>
            <a:r>
              <a:rPr lang="en-US" b="1" dirty="0"/>
              <a:t> </a:t>
            </a:r>
            <a:r>
              <a:rPr lang="en-US" dirty="0"/>
              <a:t>makes their profit on services.</a:t>
            </a:r>
          </a:p>
          <a:p>
            <a:endParaRPr lang="en-US" dirty="0"/>
          </a:p>
          <a:p>
            <a:r>
              <a:rPr lang="en-US" dirty="0"/>
              <a:t>		don’t compromise on the component quality and performance.</a:t>
            </a:r>
          </a:p>
          <a:p>
            <a:endParaRPr lang="en-US" dirty="0"/>
          </a:p>
          <a:p>
            <a:r>
              <a:rPr lang="en-US" dirty="0"/>
              <a:t>		Company does not own a single physical store.</a:t>
            </a:r>
          </a:p>
          <a:p>
            <a:endParaRPr lang="en-US" dirty="0"/>
          </a:p>
          <a:p>
            <a:r>
              <a:rPr lang="en-US" dirty="0"/>
              <a:t>	      	Company takes customer feedbacks to keep improving.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34DEE-3387-9F5C-2E5C-4C34829D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000" y="1745127"/>
            <a:ext cx="560807" cy="693424"/>
          </a:xfrm>
          <a:prstGeom prst="rect">
            <a:avLst/>
          </a:prstGeom>
        </p:spPr>
      </p:pic>
      <p:pic>
        <p:nvPicPr>
          <p:cNvPr id="10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167A3B0A-6ACF-4C53-1512-A69A9CA64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 r="-1" b="6791"/>
          <a:stretch/>
        </p:blipFill>
        <p:spPr>
          <a:xfrm>
            <a:off x="1143000" y="2659856"/>
            <a:ext cx="560807" cy="489500"/>
          </a:xfrm>
          <a:prstGeom prst="rect">
            <a:avLst/>
          </a:prstGeom>
          <a:noFill/>
        </p:spPr>
      </p:pic>
      <p:pic>
        <p:nvPicPr>
          <p:cNvPr id="16" name="Graphic 15" descr="Business Growth with solid fill">
            <a:extLst>
              <a:ext uri="{FF2B5EF4-FFF2-40B4-BE49-F238E27FC236}">
                <a16:creationId xmlns:a16="http://schemas.microsoft.com/office/drawing/2014/main" id="{443270F8-CA13-A3BB-D773-531D1EBC1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00" y="5318103"/>
            <a:ext cx="914400" cy="914400"/>
          </a:xfrm>
          <a:prstGeom prst="rect">
            <a:avLst/>
          </a:prstGeom>
        </p:spPr>
      </p:pic>
      <p:pic>
        <p:nvPicPr>
          <p:cNvPr id="18" name="Graphic 17" descr="Clipboard Checked with solid fill">
            <a:extLst>
              <a:ext uri="{FF2B5EF4-FFF2-40B4-BE49-F238E27FC236}">
                <a16:creationId xmlns:a16="http://schemas.microsoft.com/office/drawing/2014/main" id="{8EE78C83-161E-45D2-50B5-D21EA45C3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203" y="3251445"/>
            <a:ext cx="914400" cy="914400"/>
          </a:xfrm>
          <a:prstGeom prst="rect">
            <a:avLst/>
          </a:prstGeom>
        </p:spPr>
      </p:pic>
      <p:pic>
        <p:nvPicPr>
          <p:cNvPr id="20" name="Graphic 19" descr="Store with solid fill">
            <a:extLst>
              <a:ext uri="{FF2B5EF4-FFF2-40B4-BE49-F238E27FC236}">
                <a16:creationId xmlns:a16="http://schemas.microsoft.com/office/drawing/2014/main" id="{514A11ED-6B66-3306-8803-F2D108E72C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168" y="4149896"/>
            <a:ext cx="914400" cy="914400"/>
          </a:xfrm>
          <a:prstGeom prst="rect">
            <a:avLst/>
          </a:prstGeom>
        </p:spPr>
      </p:pic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5D28EB5-40F6-63B2-9364-3B6EEB056B94}"/>
              </a:ext>
            </a:extLst>
          </p:cNvPr>
          <p:cNvSpPr/>
          <p:nvPr/>
        </p:nvSpPr>
        <p:spPr>
          <a:xfrm>
            <a:off x="952561" y="4017709"/>
            <a:ext cx="560807" cy="70386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77E11E80-5387-D243-184A-E2BA0DF58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3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/>
          <a:p>
            <a:r>
              <a:rPr lang="en-US" b="1" cap="none" dirty="0"/>
              <a:t>Mi Beard Trimmer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163" y="530381"/>
            <a:ext cx="3794512" cy="57972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This trimmer is of </a:t>
            </a:r>
            <a:r>
              <a:rPr lang="en-US" sz="1800" b="1" dirty="0" err="1"/>
              <a:t>Xiamoi</a:t>
            </a:r>
            <a:r>
              <a:rPr lang="en-US" sz="1800" dirty="0"/>
              <a:t> Brand. Let’s explore the art of grooming and how this trimmer can help you achieve the perfect look. Before we dive into the grooming techniques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52BB08-7A09-92C8-8930-5ECF2749E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36" r="2" b="2"/>
          <a:stretch/>
        </p:blipFill>
        <p:spPr>
          <a:xfrm>
            <a:off x="8745415" y="2913321"/>
            <a:ext cx="3446585" cy="3944679"/>
          </a:xfrm>
          <a:prstGeom prst="rect">
            <a:avLst/>
          </a:prstGeom>
          <a:noFill/>
        </p:spPr>
      </p:pic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8EE0BF-D02E-C930-3F59-DA6F77A4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48" y="2202706"/>
            <a:ext cx="1226468" cy="4090631"/>
          </a:xfrm>
          <a:prstGeom prst="rect">
            <a:avLst/>
          </a:prstGeom>
        </p:spPr>
      </p:pic>
      <p:pic>
        <p:nvPicPr>
          <p:cNvPr id="4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949B2DA3-2D07-D148-EF2E-F2CCA49EF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40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anchor="ctr">
            <a:normAutofit/>
          </a:bodyPr>
          <a:lstStyle/>
          <a:p>
            <a:r>
              <a:rPr lang="en-US" b="1" cap="none" dirty="0"/>
              <a:t>Mi Beard Trimmer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035AF-5FDA-8AE8-3563-B3462B43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" y="2967314"/>
            <a:ext cx="12055083" cy="2519086"/>
          </a:xfrm>
          <a:prstGeom prst="rect">
            <a:avLst/>
          </a:prstGeom>
        </p:spPr>
      </p:pic>
      <p:pic>
        <p:nvPicPr>
          <p:cNvPr id="3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58B59583-2E7D-3FB2-A56E-F4307BD49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6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Conquer every style</a:t>
            </a:r>
            <a:b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ProximaNova"/>
              </a:rPr>
              <a:t>40 length settings with 0.5mm precision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220E1A-B22A-5CD9-C4B5-5CEC63D0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11" y="1924493"/>
            <a:ext cx="3880378" cy="4252470"/>
          </a:xfrm>
          <a:prstGeom prst="rect">
            <a:avLst/>
          </a:prstGeom>
          <a:noFill/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D93D363C-6C2D-E8B4-B8A1-EB3ABD64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2 combs that can go </a:t>
            </a:r>
          </a:p>
          <a:p>
            <a:pPr marL="0" indent="0">
              <a:buNone/>
            </a:pPr>
            <a:r>
              <a:rPr lang="en-US" dirty="0"/>
              <a:t>between 0.5mm and 20mm, this trimmer will perfectly sculpt your beard. Precision is at its</a:t>
            </a:r>
          </a:p>
          <a:p>
            <a:pPr marL="0" indent="0">
              <a:buNone/>
            </a:pPr>
            <a:r>
              <a:rPr lang="en-US" dirty="0"/>
              <a:t>finest with 6000 oscillations per min delivering accurate cuts</a:t>
            </a:r>
          </a:p>
          <a:p>
            <a:pPr marL="0" indent="0">
              <a:buNone/>
            </a:pPr>
            <a:r>
              <a:rPr lang="en-US" dirty="0"/>
              <a:t>and even shape.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AA0CCA5-802D-F6A4-D861-24C4315F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977063"/>
            <a:ext cx="4572000" cy="1066800"/>
          </a:xfrm>
          <a:prstGeom prst="rect">
            <a:avLst/>
          </a:prstGeom>
        </p:spPr>
      </p:pic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787B4632-BF4F-F4D3-CB9F-D133700E8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Ultra-powerful battery</a:t>
            </a:r>
            <a:endParaRPr lang="en-US" b="0" i="0" dirty="0">
              <a:solidFill>
                <a:schemeClr val="tx1"/>
              </a:solidFill>
              <a:effectLst/>
              <a:latin typeface="ProximaNova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5B7C6-8650-BBE2-F614-5B0CDD8E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2" y="2080435"/>
            <a:ext cx="1781175" cy="147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EB5F9-D499-B40A-0B94-16D198F7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861" y="3437494"/>
            <a:ext cx="1752600" cy="150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859CB-31E1-BF63-23D6-CFDEC1F3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85" y="2080435"/>
            <a:ext cx="1790700" cy="149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3458DF-868D-A9D1-AD81-7AA9DB773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873" y="3447019"/>
            <a:ext cx="1781175" cy="1495425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47CF8F9-5519-4788-D102-E453F8A4C484}"/>
              </a:ext>
            </a:extLst>
          </p:cNvPr>
          <p:cNvSpPr txBox="1">
            <a:spLocks/>
          </p:cNvSpPr>
          <p:nvPr/>
        </p:nvSpPr>
        <p:spPr>
          <a:xfrm>
            <a:off x="6172200" y="1924493"/>
            <a:ext cx="5181600" cy="42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B8F38-E1E8-5ABC-1D9D-6CE499EC71E0}"/>
              </a:ext>
            </a:extLst>
          </p:cNvPr>
          <p:cNvSpPr txBox="1"/>
          <p:nvPr/>
        </p:nvSpPr>
        <p:spPr>
          <a:xfrm>
            <a:off x="903699" y="4039377"/>
            <a:ext cx="2259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ProximaNova"/>
              </a:rPr>
              <a:t>Charging time: 2 </a:t>
            </a:r>
            <a:r>
              <a:rPr lang="en-US" b="0" i="0" dirty="0" err="1">
                <a:effectLst/>
                <a:latin typeface="ProximaNova"/>
              </a:rPr>
              <a:t>hrs</a:t>
            </a:r>
            <a:br>
              <a:rPr lang="en-US" dirty="0"/>
            </a:br>
            <a:r>
              <a:rPr lang="en-US" b="0" i="0" dirty="0">
                <a:effectLst/>
                <a:latin typeface="ProximaNova"/>
              </a:rPr>
              <a:t>Run time: 90 mins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3451C-B42B-1165-CBA5-9E719FB38C81}"/>
              </a:ext>
            </a:extLst>
          </p:cNvPr>
          <p:cNvSpPr txBox="1"/>
          <p:nvPr/>
        </p:nvSpPr>
        <p:spPr>
          <a:xfrm>
            <a:off x="3431717" y="5307365"/>
            <a:ext cx="2259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ProximaNova"/>
              </a:rPr>
              <a:t>Charges quickly</a:t>
            </a:r>
          </a:p>
          <a:p>
            <a:pPr algn="ctr"/>
            <a:r>
              <a:rPr lang="en-US" b="0" i="0" dirty="0">
                <a:effectLst/>
                <a:latin typeface="ProximaNova"/>
              </a:rPr>
              <a:t>for instant use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498EF3-DA23-C2A4-31C0-9B890C8A45D5}"/>
              </a:ext>
            </a:extLst>
          </p:cNvPr>
          <p:cNvSpPr txBox="1"/>
          <p:nvPr/>
        </p:nvSpPr>
        <p:spPr>
          <a:xfrm>
            <a:off x="6072848" y="4039376"/>
            <a:ext cx="2259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ProximaNova"/>
              </a:rPr>
              <a:t>Supports</a:t>
            </a:r>
          </a:p>
          <a:p>
            <a:pPr algn="ctr"/>
            <a:r>
              <a:rPr lang="en-US" b="0" i="0" dirty="0">
                <a:effectLst/>
                <a:latin typeface="ProximaNova"/>
              </a:rPr>
              <a:t>5V adapter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E0658-746A-F0C0-01E5-A5F74A1E8595}"/>
              </a:ext>
            </a:extLst>
          </p:cNvPr>
          <p:cNvSpPr txBox="1"/>
          <p:nvPr/>
        </p:nvSpPr>
        <p:spPr>
          <a:xfrm>
            <a:off x="9106530" y="5307365"/>
            <a:ext cx="2103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ProximaNova"/>
              </a:rPr>
              <a:t>LED battery indicator</a:t>
            </a:r>
            <a:endParaRPr lang="en-US" dirty="0"/>
          </a:p>
        </p:txBody>
      </p:sp>
      <p:pic>
        <p:nvPicPr>
          <p:cNvPr id="2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9D6C0B56-0B70-3AE0-7246-20FBD13E7D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2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anchor="ctr">
            <a:norm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  <a:t>Clean it in no time</a:t>
            </a:r>
            <a:br>
              <a:rPr lang="en-US" b="1" i="0" dirty="0">
                <a:solidFill>
                  <a:schemeClr val="tx1"/>
                </a:solidFill>
                <a:effectLst/>
                <a:latin typeface="ProximaNova"/>
              </a:rPr>
            </a:br>
            <a:r>
              <a:rPr lang="en-US" i="0" dirty="0">
                <a:solidFill>
                  <a:schemeClr val="tx1"/>
                </a:solidFill>
                <a:effectLst/>
                <a:latin typeface="ProximaNova"/>
              </a:rPr>
              <a:t>IPX7 fully-washable body</a:t>
            </a:r>
          </a:p>
        </p:txBody>
      </p:sp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D93D363C-6C2D-E8B4-B8A1-EB3ABD64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098" y="3429000"/>
            <a:ext cx="5181600" cy="4252470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ProximaNova"/>
              </a:rPr>
              <a:t>The whole body is hydro-resistant and fully washable for your convenience. Comes with detachable head.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68A96-A38C-EF18-9078-FEE316FF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62" y="1924493"/>
            <a:ext cx="4580317" cy="3549614"/>
          </a:xfrm>
          <a:prstGeom prst="rect">
            <a:avLst/>
          </a:prstGeom>
        </p:spPr>
      </p:pic>
      <p:pic>
        <p:nvPicPr>
          <p:cNvPr id="3" name="Picture Placeholder 12" descr="A logo of a company&#10;&#10;Description automatically generated">
            <a:extLst>
              <a:ext uri="{FF2B5EF4-FFF2-40B4-BE49-F238E27FC236}">
                <a16:creationId xmlns:a16="http://schemas.microsoft.com/office/drawing/2014/main" id="{B0E31BDC-8636-6C38-018A-2810506A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 r="-1" b="6791"/>
          <a:stretch/>
        </p:blipFill>
        <p:spPr>
          <a:xfrm>
            <a:off x="10466362" y="0"/>
            <a:ext cx="1725637" cy="150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91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 lines design" id="{2407D200-3004-4ADD-9D29-6D4C9B951E75}" vid="{22312BCD-9B59-4CBE-B473-4FDC2F04D3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263D7C-E9CB-4C77-8528-77A30083B7F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462B0DF-AFCF-4681-BDD6-4CC4EE7AE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F1737-EB5A-49A3-BFCA-A97A8DCDF40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{0FD3F218-C7E0-4FE1-AD29-5D676F5334F0}tf22797433_win32</Template>
  <TotalTime>173</TotalTime>
  <Words>558</Words>
  <Application>Microsoft Office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ProximaNova</vt:lpstr>
      <vt:lpstr>Univers Condensed Light</vt:lpstr>
      <vt:lpstr>Walbaum Display Light</vt:lpstr>
      <vt:lpstr>AngleLinesVTI</vt:lpstr>
      <vt:lpstr>Mi Beard trimmer</vt:lpstr>
      <vt:lpstr>Mi Beard trimmer</vt:lpstr>
      <vt:lpstr>Xiaomi</vt:lpstr>
      <vt:lpstr>Marketing Strategy:</vt:lpstr>
      <vt:lpstr>Mi Beard Trimmer</vt:lpstr>
      <vt:lpstr>Mi Beard Trimmer</vt:lpstr>
      <vt:lpstr>Conquer every style 40 length settings with 0.5mm precision</vt:lpstr>
      <vt:lpstr>Ultra-powerful battery</vt:lpstr>
      <vt:lpstr>Clean it in no time IPX7 fully-washable body</vt:lpstr>
      <vt:lpstr>Travel ready Comes with travel pouch</vt:lpstr>
      <vt:lpstr>Box content</vt:lpstr>
      <vt:lpstr>Precautions</vt:lpstr>
      <vt:lpstr>Care &amp; maintenance</vt:lpstr>
      <vt:lpstr>4c’s of Communication  In User Manual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Beard trimmer</dc:title>
  <dc:creator>03-134202-102</dc:creator>
  <cp:lastModifiedBy>03-134202-082</cp:lastModifiedBy>
  <cp:revision>7</cp:revision>
  <dcterms:created xsi:type="dcterms:W3CDTF">2023-11-05T12:56:29Z</dcterms:created>
  <dcterms:modified xsi:type="dcterms:W3CDTF">2023-11-08T06:24:20Z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